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106" d="100"/>
          <a:sy n="106" d="100"/>
        </p:scale>
        <p:origin x="1373" y="77"/>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10/13/2023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10/13/2023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FI" dirty="0"/>
          </a:p>
        </p:txBody>
      </p:sp>
      <p:sp>
        <p:nvSpPr>
          <p:cNvPr id="4" name="Slide Number Placeholder 3"/>
          <p:cNvSpPr>
            <a:spLocks noGrp="1"/>
          </p:cNvSpPr>
          <p:nvPr>
            <p:ph type="sldNum" sz="quarter" idx="5"/>
          </p:nvPr>
        </p:nvSpPr>
        <p:spPr/>
        <p:txBody>
          <a:bodyPr/>
          <a:lstStyle/>
          <a:p>
            <a:fld id="{EEBDA0E2-FEBD-4B65-8F16-724CF984F377}" type="slidenum">
              <a:rPr lang="en-US" smtClean="0"/>
              <a:t>12</a:t>
            </a:fld>
            <a:endParaRPr lang="en-US"/>
          </a:p>
        </p:txBody>
      </p:sp>
    </p:spTree>
    <p:extLst>
      <p:ext uri="{BB962C8B-B14F-4D97-AF65-F5344CB8AC3E}">
        <p14:creationId xmlns:p14="http://schemas.microsoft.com/office/powerpoint/2010/main" val="5573545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10/13/2023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10/13/2023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10/13/2023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10/13/2023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10/13/2023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10/13/2023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10/13/2023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10/13/2023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10/13/2023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10/13/2023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janijuvani/IBM_Data_Science_Capstone/blob/main/labs-jupyter-spacex-data_wrangling_jupyterlite.jupyter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janijuvani/IBM_Data_Science_Capstone/blob/main/jupyter-labs-eda-dataviz.ipynb.jupyter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hyperlink" Target="https://github.com/janijuvani/IBM_Data_Science_Capstone/blob/main/jupyter-labs-eda-sql-coursera_sqllite.ipynb" TargetMode="Externa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janijuvani/IBM_Data_Science_Capstone/blob/main/jupyter-labs-spacex-data-collection-api.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janijuvani/IBM_Data_Science_Capstone/blob/main/jupyter-labs-web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Jani </a:t>
            </a:r>
            <a:r>
              <a:rPr lang="en-US" dirty="0" err="1">
                <a:solidFill>
                  <a:schemeClr val="bg2"/>
                </a:solidFill>
                <a:latin typeface="Abadi"/>
                <a:ea typeface="SF Pro" pitchFamily="2" charset="0"/>
                <a:cs typeface="SF Pro" pitchFamily="2" charset="0"/>
              </a:rPr>
              <a:t>Juvani</a:t>
            </a:r>
            <a:endParaRPr lang="en-US" dirty="0">
              <a:solidFill>
                <a:schemeClr val="bg2"/>
              </a:solidFill>
              <a:latin typeface="Abadi"/>
              <a:ea typeface="SF Pro" pitchFamily="2" charset="0"/>
              <a:cs typeface="SF Pro" pitchFamily="2" charset="0"/>
            </a:endParaRPr>
          </a:p>
          <a:p>
            <a:r>
              <a:rPr lang="en-US" dirty="0">
                <a:solidFill>
                  <a:schemeClr val="bg2"/>
                </a:solidFill>
                <a:latin typeface="Abadi" panose="020B0604020104020204" pitchFamily="34" charset="0"/>
                <a:ea typeface="SF Pro" pitchFamily="2" charset="0"/>
                <a:cs typeface="SF Pro" pitchFamily="2" charset="0"/>
              </a:rPr>
              <a:t>11.10.2023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4608000" cy="4351338"/>
          </a:xfrm>
          <a:prstGeom prst="rect">
            <a:avLst/>
          </a:prstGeom>
        </p:spPr>
        <p:txBody>
          <a:bodyPr/>
          <a:lstStyle/>
          <a:p>
            <a:r>
              <a:rPr lang="en-GB" sz="2000" dirty="0">
                <a:solidFill>
                  <a:schemeClr val="accent3">
                    <a:lumMod val="25000"/>
                  </a:schemeClr>
                </a:solidFill>
                <a:latin typeface="Abadi" panose="020B0604020104020204" pitchFamily="34" charset="0"/>
              </a:rPr>
              <a:t>Data wrangling was performed with the protocol showing on the right</a:t>
            </a:r>
          </a:p>
          <a:p>
            <a:r>
              <a:rPr lang="en-GB" sz="2000" dirty="0">
                <a:solidFill>
                  <a:schemeClr val="accent3">
                    <a:lumMod val="25000"/>
                  </a:schemeClr>
                </a:solidFill>
                <a:latin typeface="Abadi" panose="020B0604020104020204" pitchFamily="34" charset="0"/>
              </a:rPr>
              <a:t>In the data set, there were several different cases where the booster did or did not land successfully. Those outcomes were converted into training labels with 1 meant the booster landed successfully and 0 meant landing was unsuccessful.</a:t>
            </a:r>
            <a:endParaRPr lang="en-US" sz="2000" dirty="0">
              <a:solidFill>
                <a:schemeClr val="accent3">
                  <a:lumMod val="25000"/>
                </a:schemeClr>
              </a:solidFill>
              <a:latin typeface="Abadi" panose="020B0604020104020204" pitchFamily="34" charset="0"/>
            </a:endParaRPr>
          </a:p>
          <a:p>
            <a:r>
              <a:rPr lang="en-GB" sz="2000" dirty="0">
                <a:solidFill>
                  <a:schemeClr val="accent3">
                    <a:lumMod val="25000"/>
                  </a:schemeClr>
                </a:solidFill>
                <a:latin typeface="Abadi" panose="020B0604020104020204" pitchFamily="34" charset="0"/>
              </a:rPr>
              <a:t>GitHub URL of the completed data wrangling notebook:</a:t>
            </a:r>
            <a:br>
              <a:rPr lang="en-GB" sz="2000" dirty="0">
                <a:solidFill>
                  <a:schemeClr val="accent3">
                    <a:lumMod val="25000"/>
                  </a:schemeClr>
                </a:solidFill>
                <a:latin typeface="Abadi" panose="020B0604020104020204" pitchFamily="34" charset="0"/>
              </a:rPr>
            </a:br>
            <a:r>
              <a:rPr lang="en-GB" sz="2000" dirty="0">
                <a:solidFill>
                  <a:schemeClr val="accent3">
                    <a:lumMod val="25000"/>
                  </a:schemeClr>
                </a:solidFill>
                <a:latin typeface="Abadi" panose="020B0604020104020204" pitchFamily="34" charset="0"/>
                <a:hlinkClick r:id="rId3"/>
              </a:rPr>
              <a:t>Data wrangling</a:t>
            </a:r>
            <a:br>
              <a:rPr lang="en-GB" sz="2200" dirty="0">
                <a:solidFill>
                  <a:schemeClr val="accent3">
                    <a:lumMod val="25000"/>
                  </a:schemeClr>
                </a:solidFill>
                <a:latin typeface="Abadi" panose="020B0604020104020204" pitchFamily="34" charset="0"/>
              </a:rPr>
            </a:b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2" name="Rectangle: Rounded Corners 1">
            <a:extLst>
              <a:ext uri="{FF2B5EF4-FFF2-40B4-BE49-F238E27FC236}">
                <a16:creationId xmlns:a16="http://schemas.microsoft.com/office/drawing/2014/main" id="{82F088C5-3DF5-7329-E9F4-0BC4B4769779}"/>
              </a:ext>
            </a:extLst>
          </p:cNvPr>
          <p:cNvSpPr/>
          <p:nvPr/>
        </p:nvSpPr>
        <p:spPr>
          <a:xfrm>
            <a:off x="6271200" y="2001599"/>
            <a:ext cx="4608000" cy="483263"/>
          </a:xfrm>
          <a:prstGeom prst="roundRect">
            <a:avLst/>
          </a:prstGeom>
          <a:solidFill>
            <a:schemeClr val="bg1">
              <a:lumMod val="75000"/>
            </a:schemeClr>
          </a:solidFill>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GB" dirty="0">
                <a:ln w="0"/>
                <a:solidFill>
                  <a:schemeClr val="tx1"/>
                </a:solidFill>
                <a:effectLst>
                  <a:outerShdw blurRad="38100" dist="19050" dir="2700000" algn="tl" rotWithShape="0">
                    <a:schemeClr val="dk1">
                      <a:alpha val="40000"/>
                    </a:schemeClr>
                  </a:outerShdw>
                </a:effectLst>
              </a:rPr>
              <a:t>Replace missing values by mean values</a:t>
            </a:r>
          </a:p>
        </p:txBody>
      </p:sp>
      <p:sp>
        <p:nvSpPr>
          <p:cNvPr id="3" name="Arrow: Down 2">
            <a:extLst>
              <a:ext uri="{FF2B5EF4-FFF2-40B4-BE49-F238E27FC236}">
                <a16:creationId xmlns:a16="http://schemas.microsoft.com/office/drawing/2014/main" id="{6E7147D0-3F10-EE2B-1567-C3388BD9BF02}"/>
              </a:ext>
            </a:extLst>
          </p:cNvPr>
          <p:cNvSpPr/>
          <p:nvPr/>
        </p:nvSpPr>
        <p:spPr>
          <a:xfrm>
            <a:off x="8377200" y="2590461"/>
            <a:ext cx="273600" cy="401638"/>
          </a:xfrm>
          <a:prstGeom prst="downArrow">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en-FI"/>
          </a:p>
        </p:txBody>
      </p:sp>
      <p:sp>
        <p:nvSpPr>
          <p:cNvPr id="6" name="Rectangle: Rounded Corners 5">
            <a:extLst>
              <a:ext uri="{FF2B5EF4-FFF2-40B4-BE49-F238E27FC236}">
                <a16:creationId xmlns:a16="http://schemas.microsoft.com/office/drawing/2014/main" id="{26FE6A27-463C-88A3-C177-D4B3153E306E}"/>
              </a:ext>
            </a:extLst>
          </p:cNvPr>
          <p:cNvSpPr/>
          <p:nvPr/>
        </p:nvSpPr>
        <p:spPr>
          <a:xfrm>
            <a:off x="6271200" y="3046800"/>
            <a:ext cx="4608000" cy="603600"/>
          </a:xfrm>
          <a:prstGeom prst="roundRect">
            <a:avLst/>
          </a:prstGeom>
          <a:solidFill>
            <a:schemeClr val="bg1">
              <a:lumMod val="75000"/>
            </a:schemeClr>
          </a:solidFill>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GB" dirty="0">
                <a:ln w="0"/>
                <a:solidFill>
                  <a:schemeClr val="tx1"/>
                </a:solidFill>
                <a:effectLst>
                  <a:outerShdw blurRad="38100" dist="19050" dir="2700000" algn="tl" rotWithShape="0">
                    <a:schemeClr val="dk1">
                      <a:alpha val="40000"/>
                    </a:schemeClr>
                  </a:outerShdw>
                </a:effectLst>
              </a:rPr>
              <a:t>Apply one-hot encoding to categorical features</a:t>
            </a:r>
          </a:p>
        </p:txBody>
      </p:sp>
      <p:sp>
        <p:nvSpPr>
          <p:cNvPr id="7" name="Arrow: Down 6">
            <a:extLst>
              <a:ext uri="{FF2B5EF4-FFF2-40B4-BE49-F238E27FC236}">
                <a16:creationId xmlns:a16="http://schemas.microsoft.com/office/drawing/2014/main" id="{000B78E4-FE54-CE94-5B39-FBA7E4D00E3A}"/>
              </a:ext>
            </a:extLst>
          </p:cNvPr>
          <p:cNvSpPr/>
          <p:nvPr/>
        </p:nvSpPr>
        <p:spPr>
          <a:xfrm>
            <a:off x="8377200" y="3700381"/>
            <a:ext cx="273600" cy="401638"/>
          </a:xfrm>
          <a:prstGeom prst="downArrow">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en-FI"/>
          </a:p>
        </p:txBody>
      </p:sp>
      <p:sp>
        <p:nvSpPr>
          <p:cNvPr id="9" name="Rectangle: Rounded Corners 8">
            <a:extLst>
              <a:ext uri="{FF2B5EF4-FFF2-40B4-BE49-F238E27FC236}">
                <a16:creationId xmlns:a16="http://schemas.microsoft.com/office/drawing/2014/main" id="{E5799C1A-44D8-892B-9ED4-D9B041EDA854}"/>
              </a:ext>
            </a:extLst>
          </p:cNvPr>
          <p:cNvSpPr/>
          <p:nvPr/>
        </p:nvSpPr>
        <p:spPr>
          <a:xfrm>
            <a:off x="6271200" y="4159199"/>
            <a:ext cx="4608000" cy="603600"/>
          </a:xfrm>
          <a:prstGeom prst="roundRect">
            <a:avLst/>
          </a:prstGeom>
          <a:solidFill>
            <a:schemeClr val="bg1">
              <a:lumMod val="75000"/>
            </a:schemeClr>
          </a:solidFill>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GB" dirty="0">
                <a:ln w="0"/>
                <a:solidFill>
                  <a:schemeClr val="tx1"/>
                </a:solidFill>
                <a:effectLst>
                  <a:outerShdw blurRad="38100" dist="19050" dir="2700000" algn="tl" rotWithShape="0">
                    <a:schemeClr val="dk1">
                      <a:alpha val="40000"/>
                    </a:schemeClr>
                  </a:outerShdw>
                </a:effectLst>
              </a:rPr>
              <a:t>Create a landing outcome label from Outcome column</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76000"/>
            <a:ext cx="9745589" cy="4700963"/>
          </a:xfrm>
          <a:prstGeom prst="rect">
            <a:avLst/>
          </a:prstGeom>
        </p:spPr>
        <p:txBody>
          <a:bodyPr lIns="91440" tIns="45720" rIns="91440" bIns="45720" anchor="t"/>
          <a:lstStyle/>
          <a:p>
            <a:pPr>
              <a:lnSpc>
                <a:spcPct val="100000"/>
              </a:lnSpc>
              <a:spcBef>
                <a:spcPts val="1400"/>
              </a:spcBef>
            </a:pPr>
            <a:r>
              <a:rPr lang="en-GB" sz="2000" dirty="0">
                <a:solidFill>
                  <a:schemeClr val="accent3">
                    <a:lumMod val="25000"/>
                  </a:schemeClr>
                </a:solidFill>
                <a:latin typeface="Abadi"/>
              </a:rPr>
              <a:t>Charts plotted:</a:t>
            </a:r>
          </a:p>
          <a:p>
            <a:pPr lvl="1">
              <a:lnSpc>
                <a:spcPct val="100000"/>
              </a:lnSpc>
              <a:spcBef>
                <a:spcPts val="1400"/>
              </a:spcBef>
              <a:buFont typeface="Courier New" panose="02070309020205020404" pitchFamily="49" charset="0"/>
              <a:buChar char="o"/>
            </a:pPr>
            <a:r>
              <a:rPr lang="en-GB" sz="1800" dirty="0">
                <a:solidFill>
                  <a:schemeClr val="accent3">
                    <a:lumMod val="25000"/>
                  </a:schemeClr>
                </a:solidFill>
                <a:latin typeface="Abadi"/>
              </a:rPr>
              <a:t>Scatter plot of Flight Number vs. Payload Mass with Success Rate</a:t>
            </a:r>
          </a:p>
          <a:p>
            <a:pPr lvl="1">
              <a:lnSpc>
                <a:spcPct val="100000"/>
              </a:lnSpc>
              <a:spcBef>
                <a:spcPts val="1400"/>
              </a:spcBef>
              <a:buFont typeface="Courier New" panose="02070309020205020404" pitchFamily="49" charset="0"/>
              <a:buChar char="o"/>
            </a:pPr>
            <a:r>
              <a:rPr lang="en-GB" sz="1800" dirty="0">
                <a:solidFill>
                  <a:schemeClr val="accent3">
                    <a:lumMod val="25000"/>
                  </a:schemeClr>
                </a:solidFill>
                <a:latin typeface="Abadi"/>
              </a:rPr>
              <a:t>Scatter plot of Flight Number vs. Launch Site with Success Rate</a:t>
            </a:r>
          </a:p>
          <a:p>
            <a:pPr lvl="1">
              <a:lnSpc>
                <a:spcPct val="100000"/>
              </a:lnSpc>
              <a:spcBef>
                <a:spcPts val="1400"/>
              </a:spcBef>
              <a:buFont typeface="Courier New" panose="02070309020205020404" pitchFamily="49" charset="0"/>
              <a:buChar char="o"/>
            </a:pPr>
            <a:r>
              <a:rPr lang="en-GB" sz="1800" dirty="0">
                <a:solidFill>
                  <a:schemeClr val="accent3">
                    <a:lumMod val="25000"/>
                  </a:schemeClr>
                </a:solidFill>
                <a:latin typeface="Abadi"/>
              </a:rPr>
              <a:t>Scatter plot of </a:t>
            </a:r>
            <a:r>
              <a:rPr lang="en-US" sz="1800" dirty="0">
                <a:solidFill>
                  <a:schemeClr val="accent3">
                    <a:lumMod val="25000"/>
                  </a:schemeClr>
                </a:solidFill>
                <a:latin typeface="Abadi"/>
              </a:rPr>
              <a:t>Payload Mass vs. Launch Site </a:t>
            </a:r>
            <a:r>
              <a:rPr lang="en-GB" sz="1800" dirty="0">
                <a:solidFill>
                  <a:schemeClr val="accent3">
                    <a:lumMod val="25000"/>
                  </a:schemeClr>
                </a:solidFill>
                <a:latin typeface="Abadi"/>
              </a:rPr>
              <a:t>with Success Rate</a:t>
            </a:r>
            <a:endParaRPr lang="en-US" sz="1800" dirty="0">
              <a:solidFill>
                <a:schemeClr val="accent3">
                  <a:lumMod val="25000"/>
                </a:schemeClr>
              </a:solidFill>
              <a:latin typeface="Abadi"/>
            </a:endParaRPr>
          </a:p>
          <a:p>
            <a:pPr lvl="1">
              <a:lnSpc>
                <a:spcPct val="100000"/>
              </a:lnSpc>
              <a:spcBef>
                <a:spcPts val="1400"/>
              </a:spcBef>
              <a:buFont typeface="Courier New" panose="02070309020205020404" pitchFamily="49" charset="0"/>
              <a:buChar char="o"/>
            </a:pPr>
            <a:r>
              <a:rPr lang="en-GB" sz="1800" dirty="0">
                <a:solidFill>
                  <a:schemeClr val="accent3">
                    <a:lumMod val="25000"/>
                  </a:schemeClr>
                </a:solidFill>
                <a:latin typeface="Abadi"/>
              </a:rPr>
              <a:t>Bar plot of Orbit Type with Success Rate</a:t>
            </a:r>
          </a:p>
          <a:p>
            <a:pPr lvl="1">
              <a:lnSpc>
                <a:spcPct val="100000"/>
              </a:lnSpc>
              <a:spcBef>
                <a:spcPts val="1400"/>
              </a:spcBef>
              <a:buFont typeface="Courier New" panose="02070309020205020404" pitchFamily="49" charset="0"/>
              <a:buChar char="o"/>
            </a:pPr>
            <a:r>
              <a:rPr lang="en-GB" sz="1800" dirty="0">
                <a:solidFill>
                  <a:schemeClr val="accent3">
                    <a:lumMod val="25000"/>
                  </a:schemeClr>
                </a:solidFill>
                <a:latin typeface="Abadi"/>
              </a:rPr>
              <a:t>Scatter plot of </a:t>
            </a:r>
            <a:r>
              <a:rPr lang="en-US" sz="1800" dirty="0">
                <a:solidFill>
                  <a:schemeClr val="accent3">
                    <a:lumMod val="25000"/>
                  </a:schemeClr>
                </a:solidFill>
                <a:latin typeface="Abadi"/>
              </a:rPr>
              <a:t>Flight Number vs. Orbit Type </a:t>
            </a:r>
            <a:r>
              <a:rPr lang="en-GB" sz="1800" dirty="0">
                <a:solidFill>
                  <a:schemeClr val="accent3">
                    <a:lumMod val="25000"/>
                  </a:schemeClr>
                </a:solidFill>
                <a:latin typeface="Abadi"/>
              </a:rPr>
              <a:t>with Success Rate</a:t>
            </a:r>
            <a:endParaRPr lang="en-US" sz="1800" dirty="0">
              <a:solidFill>
                <a:schemeClr val="accent3">
                  <a:lumMod val="25000"/>
                </a:schemeClr>
              </a:solidFill>
              <a:latin typeface="Abadi"/>
            </a:endParaRPr>
          </a:p>
          <a:p>
            <a:pPr lvl="1">
              <a:lnSpc>
                <a:spcPct val="100000"/>
              </a:lnSpc>
              <a:spcBef>
                <a:spcPts val="1400"/>
              </a:spcBef>
              <a:buFont typeface="Courier New" panose="02070309020205020404" pitchFamily="49" charset="0"/>
              <a:buChar char="o"/>
            </a:pPr>
            <a:r>
              <a:rPr lang="en-GB" sz="1800" dirty="0">
                <a:solidFill>
                  <a:schemeClr val="accent3">
                    <a:lumMod val="25000"/>
                  </a:schemeClr>
                </a:solidFill>
                <a:latin typeface="Abadi"/>
              </a:rPr>
              <a:t>Scatter plot of </a:t>
            </a:r>
            <a:r>
              <a:rPr lang="en-US" sz="1800" dirty="0">
                <a:solidFill>
                  <a:schemeClr val="accent3">
                    <a:lumMod val="25000"/>
                  </a:schemeClr>
                </a:solidFill>
                <a:latin typeface="Abadi"/>
              </a:rPr>
              <a:t>Payload Mass vs. Orbit Type </a:t>
            </a:r>
            <a:r>
              <a:rPr lang="en-GB" sz="1800" dirty="0">
                <a:solidFill>
                  <a:schemeClr val="accent3">
                    <a:lumMod val="25000"/>
                  </a:schemeClr>
                </a:solidFill>
                <a:latin typeface="Abadi"/>
              </a:rPr>
              <a:t>with Success Rate</a:t>
            </a:r>
            <a:endParaRPr lang="en-US" sz="1800" dirty="0">
              <a:solidFill>
                <a:schemeClr val="accent3">
                  <a:lumMod val="25000"/>
                </a:schemeClr>
              </a:solidFill>
              <a:latin typeface="Abadi"/>
            </a:endParaRPr>
          </a:p>
          <a:p>
            <a:pPr lvl="1">
              <a:lnSpc>
                <a:spcPct val="100000"/>
              </a:lnSpc>
              <a:spcBef>
                <a:spcPts val="1400"/>
              </a:spcBef>
              <a:buFont typeface="Courier New" panose="02070309020205020404" pitchFamily="49" charset="0"/>
              <a:buChar char="o"/>
            </a:pPr>
            <a:r>
              <a:rPr lang="en-US" sz="1800" dirty="0">
                <a:solidFill>
                  <a:schemeClr val="accent3">
                    <a:lumMod val="25000"/>
                  </a:schemeClr>
                </a:solidFill>
                <a:latin typeface="Abadi"/>
              </a:rPr>
              <a:t>Line plot Launch Success Yearly Trend</a:t>
            </a:r>
          </a:p>
          <a:p>
            <a:pPr>
              <a:lnSpc>
                <a:spcPct val="100000"/>
              </a:lnSpc>
              <a:spcBef>
                <a:spcPts val="1400"/>
              </a:spcBef>
            </a:pPr>
            <a:r>
              <a:rPr lang="en-US" sz="2000" dirty="0">
                <a:solidFill>
                  <a:schemeClr val="accent3">
                    <a:lumMod val="25000"/>
                  </a:schemeClr>
                </a:solidFill>
                <a:latin typeface="Abadi"/>
              </a:rPr>
              <a:t>Scatter plots show the relationship between variables, bar plot shows differences between categories and line plot shows the trend over time</a:t>
            </a:r>
          </a:p>
          <a:p>
            <a:pPr>
              <a:lnSpc>
                <a:spcPct val="100000"/>
              </a:lnSpc>
              <a:spcBef>
                <a:spcPts val="1400"/>
              </a:spcBef>
            </a:pPr>
            <a:r>
              <a:rPr lang="en-US" sz="2000" dirty="0">
                <a:solidFill>
                  <a:schemeClr val="accent3">
                    <a:lumMod val="25000"/>
                  </a:schemeClr>
                </a:solidFill>
                <a:latin typeface="Abadi" panose="020B0604020104020204" pitchFamily="34" charset="0"/>
              </a:rPr>
              <a:t>GitHub URL of completed EDA with data visualization notebook:</a:t>
            </a:r>
            <a:br>
              <a:rPr lang="en-US" sz="2400" dirty="0">
                <a:solidFill>
                  <a:schemeClr val="accent3">
                    <a:lumMod val="25000"/>
                  </a:schemeClr>
                </a:solidFill>
                <a:latin typeface="Abadi" panose="020B0604020104020204" pitchFamily="34" charset="0"/>
              </a:rPr>
            </a:br>
            <a:r>
              <a:rPr lang="en-US" sz="2000" dirty="0">
                <a:solidFill>
                  <a:schemeClr val="accent3">
                    <a:lumMod val="25000"/>
                  </a:schemeClr>
                </a:solidFill>
                <a:latin typeface="Abadi" panose="020B0604020104020204" pitchFamily="34" charset="0"/>
                <a:hlinkClick r:id="rId3"/>
              </a:rPr>
              <a:t>EDA with Data Visualization</a:t>
            </a:r>
            <a:endParaRPr lang="en-US" sz="20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11200"/>
            <a:ext cx="9745589" cy="4746713"/>
          </a:xfrm>
          <a:prstGeom prst="rect">
            <a:avLst/>
          </a:prstGeom>
        </p:spPr>
        <p:txBody>
          <a:bodyPr lIns="91440" tIns="45720" rIns="91440" bIns="45720" anchor="t"/>
          <a:lstStyle/>
          <a:p>
            <a:pPr>
              <a:lnSpc>
                <a:spcPct val="100000"/>
              </a:lnSpc>
              <a:spcBef>
                <a:spcPts val="1400"/>
              </a:spcBef>
            </a:pPr>
            <a:r>
              <a:rPr lang="en-US" sz="1800" dirty="0">
                <a:solidFill>
                  <a:schemeClr val="accent3">
                    <a:lumMod val="25000"/>
                  </a:schemeClr>
                </a:solidFill>
                <a:latin typeface="Abadi"/>
              </a:rPr>
              <a:t>Performed SQL queries </a:t>
            </a:r>
          </a:p>
          <a:p>
            <a:pPr lvl="1">
              <a:lnSpc>
                <a:spcPct val="100000"/>
              </a:lnSpc>
              <a:spcBef>
                <a:spcPts val="1400"/>
              </a:spcBef>
              <a:buFont typeface="Courier New" panose="02070309020205020404" pitchFamily="49" charset="0"/>
              <a:buChar char="o"/>
            </a:pPr>
            <a:r>
              <a:rPr lang="en-GB" sz="1400" dirty="0">
                <a:solidFill>
                  <a:schemeClr val="accent3">
                    <a:lumMod val="25000"/>
                  </a:schemeClr>
                </a:solidFill>
                <a:latin typeface="Abadi" panose="020B0604020104020204" pitchFamily="34" charset="0"/>
              </a:rPr>
              <a:t>Display the names of the unique launch sites in the space mission</a:t>
            </a:r>
          </a:p>
          <a:p>
            <a:pPr lvl="1">
              <a:lnSpc>
                <a:spcPct val="100000"/>
              </a:lnSpc>
              <a:spcBef>
                <a:spcPts val="1400"/>
              </a:spcBef>
              <a:buFont typeface="Courier New" panose="02070309020205020404" pitchFamily="49" charset="0"/>
              <a:buChar char="o"/>
            </a:pPr>
            <a:r>
              <a:rPr lang="en-GB" sz="1400" dirty="0">
                <a:solidFill>
                  <a:schemeClr val="accent3">
                    <a:lumMod val="25000"/>
                  </a:schemeClr>
                </a:solidFill>
                <a:latin typeface="Abadi" panose="020B0604020104020204" pitchFamily="34" charset="0"/>
              </a:rPr>
              <a:t>Display 5 records where launch sites begin with the string 'CCA’</a:t>
            </a:r>
          </a:p>
          <a:p>
            <a:pPr lvl="1">
              <a:lnSpc>
                <a:spcPct val="100000"/>
              </a:lnSpc>
              <a:spcBef>
                <a:spcPts val="1400"/>
              </a:spcBef>
              <a:buFont typeface="Courier New" panose="02070309020205020404" pitchFamily="49" charset="0"/>
              <a:buChar char="o"/>
            </a:pPr>
            <a:r>
              <a:rPr lang="en-GB" sz="1400" dirty="0">
                <a:solidFill>
                  <a:schemeClr val="accent3">
                    <a:lumMod val="25000"/>
                  </a:schemeClr>
                </a:solidFill>
                <a:latin typeface="Abadi" panose="020B0604020104020204" pitchFamily="34" charset="0"/>
              </a:rPr>
              <a:t>Display the total payload mass carried by boosters launched by NASA (CRS)</a:t>
            </a:r>
          </a:p>
          <a:p>
            <a:pPr lvl="1">
              <a:lnSpc>
                <a:spcPct val="100000"/>
              </a:lnSpc>
              <a:spcBef>
                <a:spcPts val="1400"/>
              </a:spcBef>
              <a:buFont typeface="Courier New" panose="02070309020205020404" pitchFamily="49" charset="0"/>
              <a:buChar char="o"/>
            </a:pPr>
            <a:r>
              <a:rPr lang="en-GB" sz="1400" dirty="0">
                <a:solidFill>
                  <a:schemeClr val="accent3">
                    <a:lumMod val="25000"/>
                  </a:schemeClr>
                </a:solidFill>
                <a:latin typeface="Abadi" panose="020B0604020104020204" pitchFamily="34" charset="0"/>
              </a:rPr>
              <a:t>Display average payload mass carried by booster version F9 v1.1</a:t>
            </a:r>
          </a:p>
          <a:p>
            <a:pPr lvl="1">
              <a:lnSpc>
                <a:spcPct val="100000"/>
              </a:lnSpc>
              <a:spcBef>
                <a:spcPts val="1400"/>
              </a:spcBef>
              <a:buFont typeface="Courier New" panose="02070309020205020404" pitchFamily="49" charset="0"/>
              <a:buChar char="o"/>
            </a:pPr>
            <a:r>
              <a:rPr lang="en-GB" sz="1400" dirty="0">
                <a:solidFill>
                  <a:schemeClr val="accent3">
                    <a:lumMod val="25000"/>
                  </a:schemeClr>
                </a:solidFill>
                <a:latin typeface="Abadi" panose="020B0604020104020204" pitchFamily="34" charset="0"/>
              </a:rPr>
              <a:t>List the date when the first successful landing outcome in ground pad was achieved.</a:t>
            </a:r>
          </a:p>
          <a:p>
            <a:pPr lvl="1">
              <a:lnSpc>
                <a:spcPct val="100000"/>
              </a:lnSpc>
              <a:spcBef>
                <a:spcPts val="1400"/>
              </a:spcBef>
              <a:buFont typeface="Courier New" panose="02070309020205020404" pitchFamily="49" charset="0"/>
              <a:buChar char="o"/>
            </a:pPr>
            <a:r>
              <a:rPr lang="en-GB" sz="1400" dirty="0">
                <a:solidFill>
                  <a:schemeClr val="accent3">
                    <a:lumMod val="25000"/>
                  </a:schemeClr>
                </a:solidFill>
                <a:latin typeface="Abadi" panose="020B0604020104020204" pitchFamily="34" charset="0"/>
              </a:rPr>
              <a:t>List the names of the boosters which have success in drone ship and have payload mass greater than 4000 but less than 6000</a:t>
            </a:r>
          </a:p>
          <a:p>
            <a:pPr lvl="1">
              <a:lnSpc>
                <a:spcPct val="100000"/>
              </a:lnSpc>
              <a:spcBef>
                <a:spcPts val="1400"/>
              </a:spcBef>
              <a:buFont typeface="Courier New" panose="02070309020205020404" pitchFamily="49" charset="0"/>
              <a:buChar char="o"/>
            </a:pPr>
            <a:r>
              <a:rPr lang="en-GB" sz="1400" dirty="0">
                <a:solidFill>
                  <a:schemeClr val="accent3">
                    <a:lumMod val="25000"/>
                  </a:schemeClr>
                </a:solidFill>
                <a:latin typeface="Abadi" panose="020B0604020104020204" pitchFamily="34" charset="0"/>
              </a:rPr>
              <a:t>List the total number of successful and failure mission outcomes</a:t>
            </a:r>
          </a:p>
          <a:p>
            <a:pPr lvl="1">
              <a:lnSpc>
                <a:spcPct val="100000"/>
              </a:lnSpc>
              <a:spcBef>
                <a:spcPts val="1400"/>
              </a:spcBef>
              <a:buFont typeface="Courier New" panose="02070309020205020404" pitchFamily="49" charset="0"/>
              <a:buChar char="o"/>
            </a:pPr>
            <a:r>
              <a:rPr lang="en-GB" sz="1400" dirty="0">
                <a:solidFill>
                  <a:schemeClr val="accent3">
                    <a:lumMod val="25000"/>
                  </a:schemeClr>
                </a:solidFill>
                <a:latin typeface="Abadi" panose="020B0604020104020204" pitchFamily="34" charset="0"/>
              </a:rPr>
              <a:t>List the names of the booster versions which have carried the maximum payload mass. Use a subquery</a:t>
            </a:r>
          </a:p>
          <a:p>
            <a:pPr lvl="1">
              <a:lnSpc>
                <a:spcPct val="100000"/>
              </a:lnSpc>
              <a:spcBef>
                <a:spcPts val="1400"/>
              </a:spcBef>
              <a:buFont typeface="Courier New" panose="02070309020205020404" pitchFamily="49" charset="0"/>
              <a:buChar char="o"/>
            </a:pPr>
            <a:r>
              <a:rPr lang="en-GB" sz="1400" dirty="0">
                <a:solidFill>
                  <a:schemeClr val="accent3">
                    <a:lumMod val="25000"/>
                  </a:schemeClr>
                </a:solidFill>
                <a:latin typeface="Abadi" panose="020B0604020104020204" pitchFamily="34" charset="0"/>
              </a:rPr>
              <a:t>List the records which will display the month names, failure landing outcomes in drone ship, booster versions, launch site for the months in year 2015.</a:t>
            </a:r>
          </a:p>
          <a:p>
            <a:pPr lvl="1">
              <a:lnSpc>
                <a:spcPct val="100000"/>
              </a:lnSpc>
              <a:spcBef>
                <a:spcPts val="1400"/>
              </a:spcBef>
              <a:buFont typeface="Courier New" panose="02070309020205020404" pitchFamily="49" charset="0"/>
              <a:buChar char="o"/>
            </a:pPr>
            <a:r>
              <a:rPr lang="en-GB" sz="1400" dirty="0">
                <a:solidFill>
                  <a:schemeClr val="accent3">
                    <a:lumMod val="25000"/>
                  </a:schemeClr>
                </a:solidFill>
                <a:latin typeface="Abadi" panose="020B0604020104020204" pitchFamily="34" charset="0"/>
              </a:rPr>
              <a:t>Rank the count of landing outcomes (such as Failure (drone ship) or Success (ground pad)) between the date 2010-06-04 and 2017-03-20, in descending order.</a:t>
            </a:r>
            <a:endParaRPr lang="en-US" dirty="0">
              <a:solidFill>
                <a:schemeClr val="accent3">
                  <a:lumMod val="25000"/>
                </a:schemeClr>
              </a:solidFill>
              <a:latin typeface="Abadi"/>
            </a:endParaRPr>
          </a:p>
          <a:p>
            <a:pPr marL="0" indent="0" algn="ctr">
              <a:buNone/>
            </a:pPr>
            <a:r>
              <a:rPr lang="en-GB" sz="1800" dirty="0">
                <a:hlinkClick r:id="rId4"/>
              </a:rPr>
              <a:t>Completed EDA with SQL notebook in GitHub</a:t>
            </a:r>
            <a:endParaRPr lang="en-US" sz="1800"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476000"/>
            <a:ext cx="7947497" cy="5133600"/>
          </a:xfrm>
          <a:prstGeom prst="rect">
            <a:avLst/>
          </a:prstGeom>
        </p:spPr>
        <p:txBody>
          <a:bodyPr lIns="91440" tIns="45720" rIns="91440" bIns="45720" anchor="t">
            <a:normAutofit fontScale="92500"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 typeface="Courier New" panose="02070309020205020404" pitchFamily="49" charset="0"/>
              <a:buChar char="o"/>
            </a:pPr>
            <a:r>
              <a:rPr lang="en-US" sz="1800" dirty="0">
                <a:solidFill>
                  <a:schemeClr val="accent3">
                    <a:lumMod val="25000"/>
                  </a:schemeClr>
                </a:solidFill>
                <a:latin typeface="Abadi" panose="020B0604020104020204" pitchFamily="34" charset="0"/>
              </a:rPr>
              <a:t>Data collection</a:t>
            </a:r>
          </a:p>
          <a:p>
            <a:pPr lvl="1">
              <a:lnSpc>
                <a:spcPct val="100000"/>
              </a:lnSpc>
              <a:spcBef>
                <a:spcPts val="1400"/>
              </a:spcBef>
              <a:buFont typeface="Courier New" panose="02070309020205020404" pitchFamily="49" charset="0"/>
              <a:buChar char="o"/>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 typeface="Courier New" panose="02070309020205020404" pitchFamily="49" charset="0"/>
              <a:buChar char="o"/>
            </a:pPr>
            <a:r>
              <a:rPr lang="en-US" sz="1800" dirty="0">
                <a:solidFill>
                  <a:schemeClr val="accent3">
                    <a:lumMod val="25000"/>
                  </a:schemeClr>
                </a:solidFill>
                <a:latin typeface="Abadi" panose="020B0604020104020204" pitchFamily="34" charset="0"/>
              </a:rPr>
              <a:t>Exploratory Analysis with SQL</a:t>
            </a:r>
          </a:p>
          <a:p>
            <a:pPr lvl="1">
              <a:lnSpc>
                <a:spcPct val="100000"/>
              </a:lnSpc>
              <a:spcBef>
                <a:spcPts val="1400"/>
              </a:spcBef>
              <a:buFont typeface="Courier New" panose="02070309020205020404" pitchFamily="49" charset="0"/>
              <a:buChar char="o"/>
            </a:pPr>
            <a:r>
              <a:rPr lang="en-US" sz="1800" dirty="0">
                <a:solidFill>
                  <a:schemeClr val="accent3">
                    <a:lumMod val="25000"/>
                  </a:schemeClr>
                </a:solidFill>
                <a:latin typeface="Abadi" panose="020B0604020104020204" pitchFamily="34" charset="0"/>
              </a:rPr>
              <a:t>Exploratory Analysis with Data Visualization</a:t>
            </a:r>
          </a:p>
          <a:p>
            <a:pPr lvl="1">
              <a:lnSpc>
                <a:spcPct val="100000"/>
              </a:lnSpc>
              <a:spcBef>
                <a:spcPts val="1400"/>
              </a:spcBef>
              <a:buFont typeface="Courier New" panose="02070309020205020404" pitchFamily="49" charset="0"/>
              <a:buChar char="o"/>
            </a:pPr>
            <a:r>
              <a:rPr lang="en-US" sz="1800" dirty="0">
                <a:solidFill>
                  <a:schemeClr val="accent3">
                    <a:lumMod val="25000"/>
                  </a:schemeClr>
                </a:solidFill>
                <a:latin typeface="Abadi" panose="020B0604020104020204" pitchFamily="34" charset="0"/>
              </a:rPr>
              <a:t>Interactive Visual Analytics with Folium lab</a:t>
            </a:r>
          </a:p>
          <a:p>
            <a:pPr lvl="1">
              <a:lnSpc>
                <a:spcPct val="100000"/>
              </a:lnSpc>
              <a:spcBef>
                <a:spcPts val="1400"/>
              </a:spcBef>
              <a:buFont typeface="Courier New" panose="02070309020205020404" pitchFamily="49" charset="0"/>
              <a:buChar char="o"/>
            </a:pPr>
            <a:r>
              <a:rPr lang="en-US" sz="1800" dirty="0">
                <a:solidFill>
                  <a:schemeClr val="accent3">
                    <a:lumMod val="25000"/>
                  </a:schemeClr>
                </a:solidFill>
                <a:latin typeface="Abadi" panose="020B0604020104020204" pitchFamily="34" charset="0"/>
              </a:rPr>
              <a:t>Interactive Dashboard with </a:t>
            </a:r>
            <a:r>
              <a:rPr lang="en-US" sz="1800" dirty="0" err="1">
                <a:solidFill>
                  <a:schemeClr val="accent3">
                    <a:lumMod val="25000"/>
                  </a:schemeClr>
                </a:solidFill>
                <a:latin typeface="Abadi" panose="020B0604020104020204" pitchFamily="34" charset="0"/>
              </a:rPr>
              <a:t>Plotly</a:t>
            </a:r>
            <a:r>
              <a:rPr lang="en-US" sz="1800" dirty="0">
                <a:solidFill>
                  <a:schemeClr val="accent3">
                    <a:lumMod val="25000"/>
                  </a:schemeClr>
                </a:solidFill>
                <a:latin typeface="Abadi" panose="020B0604020104020204" pitchFamily="34" charset="0"/>
              </a:rPr>
              <a:t> Dash</a:t>
            </a:r>
          </a:p>
          <a:p>
            <a:pPr lvl="1">
              <a:lnSpc>
                <a:spcPct val="100000"/>
              </a:lnSpc>
              <a:spcBef>
                <a:spcPts val="1400"/>
              </a:spcBef>
              <a:buFont typeface="Courier New" panose="02070309020205020404" pitchFamily="49" charset="0"/>
              <a:buChar char="o"/>
            </a:pPr>
            <a:r>
              <a:rPr lang="en-US" sz="1800" dirty="0">
                <a:solidFill>
                  <a:schemeClr val="accent3">
                    <a:lumMod val="25000"/>
                  </a:schemeClr>
                </a:solidFill>
                <a:latin typeface="Abadi" panose="020B0604020104020204" pitchFamily="34" charset="0"/>
              </a:rPr>
              <a:t>Predictive Analysis by Classification</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a:p>
            <a:pPr lvl="1">
              <a:lnSpc>
                <a:spcPct val="100000"/>
              </a:lnSpc>
              <a:spcBef>
                <a:spcPts val="1400"/>
              </a:spcBef>
              <a:buFont typeface="Courier New" panose="02070309020205020404" pitchFamily="49" charset="0"/>
              <a:buChar char="o"/>
            </a:pPr>
            <a:r>
              <a:rPr lang="en-US" sz="1800" dirty="0">
                <a:solidFill>
                  <a:schemeClr val="accent3">
                    <a:lumMod val="25000"/>
                  </a:schemeClr>
                </a:solidFill>
                <a:latin typeface="Abadi" panose="020B0604020104020204" pitchFamily="34" charset="0"/>
              </a:rPr>
              <a:t>Exploratory Analysis results</a:t>
            </a:r>
          </a:p>
          <a:p>
            <a:pPr lvl="1">
              <a:lnSpc>
                <a:spcPct val="100000"/>
              </a:lnSpc>
              <a:spcBef>
                <a:spcPts val="1400"/>
              </a:spcBef>
              <a:buFont typeface="Courier New" panose="02070309020205020404" pitchFamily="49" charset="0"/>
              <a:buChar char="o"/>
            </a:pPr>
            <a:r>
              <a:rPr lang="en-US" sz="1800" dirty="0">
                <a:solidFill>
                  <a:schemeClr val="accent3">
                    <a:lumMod val="25000"/>
                  </a:schemeClr>
                </a:solidFill>
                <a:latin typeface="Abadi" panose="020B0604020104020204" pitchFamily="34" charset="0"/>
              </a:rPr>
              <a:t>Interactive Analytics results</a:t>
            </a:r>
          </a:p>
          <a:p>
            <a:pPr lvl="1">
              <a:lnSpc>
                <a:spcPct val="100000"/>
              </a:lnSpc>
              <a:spcBef>
                <a:spcPts val="1400"/>
              </a:spcBef>
              <a:buFont typeface="Courier New" panose="02070309020205020404" pitchFamily="49" charset="0"/>
              <a:buChar char="o"/>
            </a:pPr>
            <a:r>
              <a:rPr lang="en-US" sz="1800" dirty="0">
                <a:solidFill>
                  <a:schemeClr val="accent3">
                    <a:lumMod val="25000"/>
                  </a:schemeClr>
                </a:solidFill>
                <a:latin typeface="Abadi" panose="020B0604020104020204" pitchFamily="34" charset="0"/>
              </a:rPr>
              <a:t>Predictive Analysis 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497600"/>
            <a:ext cx="8538103" cy="46656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endParaRPr lang="en-GB" sz="2200" dirty="0">
              <a:solidFill>
                <a:schemeClr val="accent3">
                  <a:lumMod val="25000"/>
                </a:schemeClr>
              </a:solidFill>
              <a:latin typeface="Abadi" panose="020B0604020104020204" pitchFamily="34" charset="0"/>
            </a:endParaRPr>
          </a:p>
          <a:p>
            <a:pPr marL="0" indent="0">
              <a:spcBef>
                <a:spcPts val="1400"/>
              </a:spcBef>
              <a:buNone/>
            </a:pPr>
            <a:r>
              <a:rPr lang="en-GB" sz="1800" dirty="0">
                <a:solidFill>
                  <a:schemeClr val="accent3">
                    <a:lumMod val="25000"/>
                  </a:schemeClr>
                </a:solidFill>
                <a:latin typeface="Abadi" panose="020B0604020104020204" pitchFamily="34" charset="0"/>
              </a:rPr>
              <a:t>SpaceX advertises Falcon 9 rocket launches on its website, with a cost of 62 million dollars; other providers cost upward of 165 million dollars each, much of the savings is because SpaceX can reuse the first stage. Therefore, if we can determine if the first stage will land, we can determine the cost of a launch. This information can be used if an alternate company wants to bid against SpaceX for a rocket launch. The goal of this project is to predict if the Falcon 9 first stage will land successfully.</a:t>
            </a:r>
            <a:endParaRPr lang="en-US" sz="1800" dirty="0">
              <a:solidFill>
                <a:schemeClr val="accent3">
                  <a:lumMod val="25000"/>
                </a:schemeClr>
              </a:solidFill>
              <a:latin typeface="Abadi" panose="020B0604020104020204" pitchFamily="34" charset="0"/>
            </a:endParaRPr>
          </a:p>
          <a:p>
            <a:pPr>
              <a:spcBef>
                <a:spcPts val="1400"/>
              </a:spcBef>
            </a:pPr>
            <a:endParaRPr lang="en-US" sz="2200" dirty="0">
              <a:solidFill>
                <a:schemeClr val="accent3">
                  <a:lumMod val="25000"/>
                </a:schemeClr>
              </a:solidFill>
              <a:latin typeface="Abadi" panose="020B0604020104020204" pitchFamily="34" charset="0"/>
            </a:endParaRP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 typeface="Courier New" panose="02070309020205020404" pitchFamily="49" charset="0"/>
              <a:buChar char="o"/>
            </a:pPr>
            <a:r>
              <a:rPr lang="en-US" sz="1800" dirty="0">
                <a:solidFill>
                  <a:schemeClr val="accent3">
                    <a:lumMod val="25000"/>
                  </a:schemeClr>
                </a:solidFill>
                <a:latin typeface="Abadi" panose="020B0604020104020204" pitchFamily="34" charset="0"/>
              </a:rPr>
              <a:t>Which factors determine if the </a:t>
            </a:r>
            <a:r>
              <a:rPr lang="en-GB" sz="1800" dirty="0">
                <a:solidFill>
                  <a:schemeClr val="accent3">
                    <a:lumMod val="25000"/>
                  </a:schemeClr>
                </a:solidFill>
                <a:latin typeface="Abadi" panose="020B0604020104020204" pitchFamily="34" charset="0"/>
              </a:rPr>
              <a:t>Falcon 9 first stage land successfully?</a:t>
            </a:r>
          </a:p>
          <a:p>
            <a:pPr lvl="1">
              <a:spcBef>
                <a:spcPts val="1400"/>
              </a:spcBef>
              <a:buFont typeface="Courier New" panose="02070309020205020404" pitchFamily="49" charset="0"/>
              <a:buChar char="o"/>
            </a:pPr>
            <a:r>
              <a:rPr lang="en-GB" sz="1800" dirty="0">
                <a:solidFill>
                  <a:schemeClr val="accent3">
                    <a:lumMod val="25000"/>
                  </a:schemeClr>
                </a:solidFill>
                <a:latin typeface="Abadi" panose="020B0604020104020204" pitchFamily="34" charset="0"/>
              </a:rPr>
              <a:t>Which classification algorithm predict </a:t>
            </a:r>
            <a:r>
              <a:rPr lang="en-US" sz="1800" dirty="0">
                <a:solidFill>
                  <a:schemeClr val="accent3">
                    <a:lumMod val="25000"/>
                  </a:schemeClr>
                </a:solidFill>
                <a:latin typeface="Abadi" panose="020B0604020104020204" pitchFamily="34" charset="0"/>
              </a:rPr>
              <a:t>the </a:t>
            </a:r>
            <a:r>
              <a:rPr lang="en-GB" sz="1800" dirty="0">
                <a:solidFill>
                  <a:schemeClr val="accent3">
                    <a:lumMod val="25000"/>
                  </a:schemeClr>
                </a:solidFill>
                <a:latin typeface="Abadi" panose="020B0604020104020204" pitchFamily="34" charset="0"/>
              </a:rPr>
              <a:t>Falcon 9 first stage landing success most accurately?</a:t>
            </a:r>
            <a:endParaRPr lang="en-US" sz="18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432800"/>
            <a:ext cx="10104817" cy="5359885"/>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tx1"/>
                </a:solidFill>
                <a:latin typeface="Abadi"/>
              </a:rPr>
              <a:t>Data collection methodology:</a:t>
            </a:r>
          </a:p>
          <a:p>
            <a:pPr lvl="1">
              <a:lnSpc>
                <a:spcPct val="120000"/>
              </a:lnSpc>
              <a:spcBef>
                <a:spcPts val="1400"/>
              </a:spcBef>
              <a:buFont typeface="Courier New" panose="02070309020205020404" pitchFamily="49" charset="0"/>
              <a:buChar char="o"/>
            </a:pPr>
            <a:r>
              <a:rPr lang="en-US" sz="7600" dirty="0">
                <a:solidFill>
                  <a:schemeClr val="tx1"/>
                </a:solidFill>
                <a:latin typeface="Abadi"/>
              </a:rPr>
              <a:t>Data was collected using SpaceX API and Web Scraping from Wikipedia</a:t>
            </a:r>
          </a:p>
          <a:p>
            <a:pPr>
              <a:lnSpc>
                <a:spcPct val="120000"/>
              </a:lnSpc>
              <a:spcBef>
                <a:spcPts val="1400"/>
              </a:spcBef>
            </a:pPr>
            <a:r>
              <a:rPr lang="en-US" sz="8800" dirty="0">
                <a:solidFill>
                  <a:schemeClr val="tx1"/>
                </a:solidFill>
                <a:latin typeface="Abadi"/>
              </a:rPr>
              <a:t>Perform data wrangling</a:t>
            </a:r>
          </a:p>
          <a:p>
            <a:pPr lvl="1">
              <a:lnSpc>
                <a:spcPct val="120000"/>
              </a:lnSpc>
              <a:spcBef>
                <a:spcPts val="1400"/>
              </a:spcBef>
              <a:buFont typeface="Courier New" panose="02070309020205020404" pitchFamily="49" charset="0"/>
              <a:buChar char="o"/>
            </a:pPr>
            <a:r>
              <a:rPr lang="en-US" sz="7600" dirty="0">
                <a:solidFill>
                  <a:schemeClr val="tx1"/>
                </a:solidFill>
                <a:latin typeface="Abadi"/>
              </a:rPr>
              <a:t>Data was filtered to include only Falcon 9 rocket launches</a:t>
            </a:r>
          </a:p>
          <a:p>
            <a:pPr lvl="1">
              <a:lnSpc>
                <a:spcPct val="120000"/>
              </a:lnSpc>
              <a:spcBef>
                <a:spcPts val="1400"/>
              </a:spcBef>
              <a:buFont typeface="Courier New" panose="02070309020205020404" pitchFamily="49" charset="0"/>
              <a:buChar char="o"/>
            </a:pPr>
            <a:r>
              <a:rPr lang="en-US" sz="7600" dirty="0">
                <a:solidFill>
                  <a:schemeClr val="tx1"/>
                </a:solidFill>
                <a:latin typeface="Abadi"/>
              </a:rPr>
              <a:t>Missing values were replaced by mean values</a:t>
            </a:r>
          </a:p>
          <a:p>
            <a:pPr lvl="1">
              <a:lnSpc>
                <a:spcPct val="120000"/>
              </a:lnSpc>
              <a:spcBef>
                <a:spcPts val="1400"/>
              </a:spcBef>
              <a:buFont typeface="Courier New" panose="02070309020205020404" pitchFamily="49" charset="0"/>
              <a:buChar char="o"/>
            </a:pPr>
            <a:r>
              <a:rPr lang="en-US" sz="7600" dirty="0">
                <a:solidFill>
                  <a:schemeClr val="tx1"/>
                </a:solidFill>
                <a:latin typeface="Abadi"/>
              </a:rPr>
              <a:t>One-hot encoding was applied to categorical features</a:t>
            </a:r>
          </a:p>
          <a:p>
            <a:pPr>
              <a:lnSpc>
                <a:spcPct val="120000"/>
              </a:lnSpc>
              <a:spcBef>
                <a:spcPts val="1400"/>
              </a:spcBef>
            </a:pPr>
            <a:r>
              <a:rPr lang="en-US" sz="8800" dirty="0">
                <a:solidFill>
                  <a:schemeClr val="tx1"/>
                </a:solidFill>
                <a:latin typeface="Abadi"/>
              </a:rPr>
              <a:t>Perform exploratory data analysis (EDA) using visualization and SQL</a:t>
            </a:r>
          </a:p>
          <a:p>
            <a:pPr>
              <a:lnSpc>
                <a:spcPct val="120000"/>
              </a:lnSpc>
              <a:spcBef>
                <a:spcPts val="1400"/>
              </a:spcBef>
            </a:pPr>
            <a:r>
              <a:rPr lang="en-US" sz="8800" dirty="0">
                <a:solidFill>
                  <a:schemeClr val="tx1"/>
                </a:solidFill>
                <a:latin typeface="Abadi"/>
              </a:rPr>
              <a:t>Perform interactive visual analytics using Folium and </a:t>
            </a:r>
            <a:r>
              <a:rPr lang="en-US" sz="8800" dirty="0" err="1">
                <a:solidFill>
                  <a:schemeClr val="tx1"/>
                </a:solidFill>
                <a:latin typeface="Abadi"/>
              </a:rPr>
              <a:t>Plotly</a:t>
            </a:r>
            <a:r>
              <a:rPr lang="en-US" sz="8800" dirty="0">
                <a:solidFill>
                  <a:schemeClr val="tx1"/>
                </a:solidFill>
                <a:latin typeface="Abadi"/>
              </a:rPr>
              <a:t> Dash</a:t>
            </a:r>
          </a:p>
          <a:p>
            <a:pPr>
              <a:lnSpc>
                <a:spcPct val="120000"/>
              </a:lnSpc>
              <a:spcBef>
                <a:spcPts val="1400"/>
              </a:spcBef>
            </a:pPr>
            <a:r>
              <a:rPr lang="en-US" sz="8800" dirty="0">
                <a:solidFill>
                  <a:schemeClr val="tx1"/>
                </a:solidFill>
                <a:latin typeface="Abadi"/>
              </a:rPr>
              <a:t>Perform predictive analysis using classification models</a:t>
            </a:r>
          </a:p>
          <a:p>
            <a:pPr lvl="1">
              <a:lnSpc>
                <a:spcPct val="120000"/>
              </a:lnSpc>
              <a:spcBef>
                <a:spcPts val="1400"/>
              </a:spcBef>
              <a:buFont typeface="Courier New" panose="02070309020205020404" pitchFamily="49" charset="0"/>
              <a:buChar char="o"/>
            </a:pPr>
            <a:r>
              <a:rPr lang="en-US" sz="7600" dirty="0">
                <a:solidFill>
                  <a:schemeClr val="tx1"/>
                </a:solidFill>
                <a:latin typeface="Abadi"/>
              </a:rPr>
              <a:t>Building, tuning and evaluation of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634400"/>
            <a:ext cx="10515600" cy="4542563"/>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SpaceX REST API</a:t>
            </a:r>
          </a:p>
          <a:p>
            <a:pPr lvl="1">
              <a:lnSpc>
                <a:spcPct val="100000"/>
              </a:lnSpc>
              <a:spcBef>
                <a:spcPts val="1400"/>
              </a:spcBef>
              <a:buFont typeface="Courier New" panose="02070309020205020404" pitchFamily="49" charset="0"/>
              <a:buChar char="o"/>
            </a:pPr>
            <a:r>
              <a:rPr lang="en-US" sz="1900" dirty="0">
                <a:solidFill>
                  <a:schemeClr val="accent3">
                    <a:lumMod val="25000"/>
                  </a:schemeClr>
                </a:solidFill>
                <a:latin typeface="Abadi" panose="020B0604020104020204" pitchFamily="34" charset="0"/>
              </a:rPr>
              <a:t>Data were fetched with get request to the API</a:t>
            </a:r>
          </a:p>
          <a:p>
            <a:pPr lvl="1">
              <a:lnSpc>
                <a:spcPct val="100000"/>
              </a:lnSpc>
              <a:spcBef>
                <a:spcPts val="1400"/>
              </a:spcBef>
              <a:buFont typeface="Courier New" panose="02070309020205020404" pitchFamily="49" charset="0"/>
              <a:buChar char="o"/>
            </a:pPr>
            <a:r>
              <a:rPr lang="en-US" sz="1900" dirty="0">
                <a:solidFill>
                  <a:schemeClr val="accent3">
                    <a:lumMod val="25000"/>
                  </a:schemeClr>
                </a:solidFill>
                <a:latin typeface="Abadi" panose="020B0604020104020204" pitchFamily="34" charset="0"/>
              </a:rPr>
              <a:t>Raw data were turned into </a:t>
            </a:r>
            <a:r>
              <a:rPr lang="en-GB" sz="1900" dirty="0">
                <a:solidFill>
                  <a:schemeClr val="accent3">
                    <a:lumMod val="25000"/>
                  </a:schemeClr>
                </a:solidFill>
                <a:latin typeface="Abadi" panose="020B0604020104020204" pitchFamily="34" charset="0"/>
              </a:rPr>
              <a:t>a Pandas data frame</a:t>
            </a:r>
            <a:endParaRPr lang="en-US" sz="1900" dirty="0">
              <a:solidFill>
                <a:schemeClr val="accent3">
                  <a:lumMod val="25000"/>
                </a:schemeClr>
              </a:solidFill>
              <a:latin typeface="Abadi" panose="020B0604020104020204" pitchFamily="34" charset="0"/>
            </a:endParaRPr>
          </a:p>
          <a:p>
            <a:pPr>
              <a:lnSpc>
                <a:spcPct val="100000"/>
              </a:lnSpc>
              <a:spcBef>
                <a:spcPts val="1400"/>
              </a:spcBef>
            </a:pPr>
            <a:r>
              <a:rPr lang="en-US" sz="2400" dirty="0">
                <a:solidFill>
                  <a:schemeClr val="accent3">
                    <a:lumMod val="25000"/>
                  </a:schemeClr>
                </a:solidFill>
                <a:latin typeface="Abadi" panose="020B0604020104020204" pitchFamily="34" charset="0"/>
              </a:rPr>
              <a:t>Wikipedia </a:t>
            </a:r>
          </a:p>
          <a:p>
            <a:pPr lvl="1">
              <a:lnSpc>
                <a:spcPct val="100000"/>
              </a:lnSpc>
              <a:spcBef>
                <a:spcPts val="1400"/>
              </a:spcBef>
              <a:buFont typeface="Courier New" panose="02070309020205020404" pitchFamily="49" charset="0"/>
              <a:buChar char="o"/>
            </a:pPr>
            <a:r>
              <a:rPr lang="en-GB" sz="2000" dirty="0">
                <a:solidFill>
                  <a:schemeClr val="accent3">
                    <a:lumMod val="25000"/>
                  </a:schemeClr>
                </a:solidFill>
                <a:latin typeface="Abadi" panose="020B0604020104020204" pitchFamily="34" charset="0"/>
              </a:rPr>
              <a:t>Data were collected from website: https://en.wikipedia.org/wiki/List_of_Falcon_9_and_Falcon_Heavy_launches</a:t>
            </a:r>
          </a:p>
          <a:p>
            <a:pPr lvl="1">
              <a:lnSpc>
                <a:spcPct val="100000"/>
              </a:lnSpc>
              <a:spcBef>
                <a:spcPts val="1400"/>
              </a:spcBef>
              <a:buFont typeface="Courier New" panose="02070309020205020404" pitchFamily="49" charset="0"/>
              <a:buChar char="o"/>
            </a:pPr>
            <a:r>
              <a:rPr lang="en-GB" sz="2000" dirty="0">
                <a:solidFill>
                  <a:schemeClr val="accent3">
                    <a:lumMod val="25000"/>
                  </a:schemeClr>
                </a:solidFill>
                <a:latin typeface="Abadi" panose="020B0604020104020204" pitchFamily="34" charset="0"/>
              </a:rPr>
              <a:t>Web scraping was used to fetch the data</a:t>
            </a:r>
          </a:p>
          <a:p>
            <a:pPr lvl="1">
              <a:lnSpc>
                <a:spcPct val="100000"/>
              </a:lnSpc>
              <a:spcBef>
                <a:spcPts val="1400"/>
              </a:spcBef>
              <a:buFont typeface="Courier New" panose="02070309020205020404" pitchFamily="49" charset="0"/>
              <a:buChar char="o"/>
            </a:pPr>
            <a:r>
              <a:rPr lang="en-US" sz="1900" dirty="0">
                <a:solidFill>
                  <a:schemeClr val="accent3">
                    <a:lumMod val="25000"/>
                  </a:schemeClr>
                </a:solidFill>
                <a:latin typeface="Abadi" panose="020B0604020104020204" pitchFamily="34" charset="0"/>
              </a:rPr>
              <a:t>Raw data were turned into </a:t>
            </a:r>
            <a:r>
              <a:rPr lang="en-GB" sz="1900" dirty="0">
                <a:solidFill>
                  <a:schemeClr val="accent3">
                    <a:lumMod val="25000"/>
                  </a:schemeClr>
                </a:solidFill>
                <a:latin typeface="Abadi" panose="020B0604020104020204" pitchFamily="34" charset="0"/>
              </a:rPr>
              <a:t>a Pandas data frame</a:t>
            </a:r>
            <a:endParaRPr lang="en-US" sz="1900" dirty="0">
              <a:solidFill>
                <a:schemeClr val="accent3">
                  <a:lumMod val="25000"/>
                </a:schemeClr>
              </a:solidFill>
              <a:latin typeface="Abadi" panose="020B0604020104020204" pitchFamily="34" charset="0"/>
            </a:endParaRPr>
          </a:p>
          <a:p>
            <a:pPr lvl="1">
              <a:lnSpc>
                <a:spcPct val="100000"/>
              </a:lnSpc>
              <a:spcBef>
                <a:spcPts val="1400"/>
              </a:spcBef>
              <a:buFont typeface="Courier New" panose="02070309020205020404" pitchFamily="49" charset="0"/>
              <a:buChar char="o"/>
            </a:pPr>
            <a:endParaRPr lang="en-US" sz="19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Data were collected from SpaceX REST API with the protocol showing on the right</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GitHub URL of the completed SpaceX API calls notebook:</a:t>
            </a:r>
            <a:br>
              <a:rPr lang="en-US" sz="2200" dirty="0">
                <a:solidFill>
                  <a:schemeClr val="accent3">
                    <a:lumMod val="25000"/>
                  </a:schemeClr>
                </a:solidFill>
                <a:latin typeface="Abadi" panose="020B0604020104020204" pitchFamily="34" charset="0"/>
              </a:rPr>
            </a:br>
            <a:r>
              <a:rPr lang="en-GB" sz="2200" dirty="0">
                <a:solidFill>
                  <a:schemeClr val="accent3">
                    <a:lumMod val="25000"/>
                  </a:schemeClr>
                </a:solidFill>
                <a:latin typeface="Abadi" panose="020B0604020104020204" pitchFamily="34" charset="0"/>
                <a:hlinkClick r:id="rId3"/>
              </a:rPr>
              <a:t>Data collection from SpaceX API</a:t>
            </a: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2" name="Rectangle: Rounded Corners 1">
            <a:extLst>
              <a:ext uri="{FF2B5EF4-FFF2-40B4-BE49-F238E27FC236}">
                <a16:creationId xmlns:a16="http://schemas.microsoft.com/office/drawing/2014/main" id="{78E7698E-8587-27E5-BC56-B3DAB5932E24}"/>
              </a:ext>
            </a:extLst>
          </p:cNvPr>
          <p:cNvSpPr/>
          <p:nvPr/>
        </p:nvSpPr>
        <p:spPr>
          <a:xfrm>
            <a:off x="6271200" y="1360800"/>
            <a:ext cx="4608000" cy="482400"/>
          </a:xfrm>
          <a:prstGeom prst="roundRect">
            <a:avLst/>
          </a:prstGeom>
          <a:solidFill>
            <a:schemeClr val="bg1">
              <a:lumMod val="75000"/>
            </a:schemeClr>
          </a:solidFill>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GB" dirty="0">
                <a:ln w="0"/>
                <a:solidFill>
                  <a:schemeClr val="tx1"/>
                </a:solidFill>
                <a:effectLst>
                  <a:outerShdw blurRad="38100" dist="19050" dir="2700000" algn="tl" rotWithShape="0">
                    <a:schemeClr val="dk1">
                      <a:alpha val="40000"/>
                    </a:schemeClr>
                  </a:outerShdw>
                </a:effectLst>
              </a:rPr>
              <a:t>Get request to the API</a:t>
            </a:r>
            <a:endParaRPr lang="en-FI" dirty="0">
              <a:ln w="0"/>
              <a:solidFill>
                <a:schemeClr val="tx1"/>
              </a:solidFill>
              <a:effectLst>
                <a:outerShdw blurRad="38100" dist="19050" dir="2700000" algn="tl" rotWithShape="0">
                  <a:schemeClr val="dk1">
                    <a:alpha val="40000"/>
                  </a:schemeClr>
                </a:outerShdw>
              </a:effectLst>
            </a:endParaRPr>
          </a:p>
        </p:txBody>
      </p:sp>
      <p:sp>
        <p:nvSpPr>
          <p:cNvPr id="7" name="Arrow: Down 6">
            <a:extLst>
              <a:ext uri="{FF2B5EF4-FFF2-40B4-BE49-F238E27FC236}">
                <a16:creationId xmlns:a16="http://schemas.microsoft.com/office/drawing/2014/main" id="{153D478D-1A04-1BF3-FA7B-3B4FD691DB8D}"/>
              </a:ext>
            </a:extLst>
          </p:cNvPr>
          <p:cNvSpPr/>
          <p:nvPr/>
        </p:nvSpPr>
        <p:spPr>
          <a:xfrm>
            <a:off x="8377200" y="1928061"/>
            <a:ext cx="273600" cy="401638"/>
          </a:xfrm>
          <a:prstGeom prst="downArrow">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en-FI"/>
          </a:p>
        </p:txBody>
      </p:sp>
      <p:sp>
        <p:nvSpPr>
          <p:cNvPr id="8" name="Rectangle: Rounded Corners 7">
            <a:extLst>
              <a:ext uri="{FF2B5EF4-FFF2-40B4-BE49-F238E27FC236}">
                <a16:creationId xmlns:a16="http://schemas.microsoft.com/office/drawing/2014/main" id="{C652B1FF-67AB-A58D-AF32-6F093DE008E7}"/>
              </a:ext>
            </a:extLst>
          </p:cNvPr>
          <p:cNvSpPr/>
          <p:nvPr/>
        </p:nvSpPr>
        <p:spPr>
          <a:xfrm>
            <a:off x="6271200" y="2383199"/>
            <a:ext cx="4608000" cy="968401"/>
          </a:xfrm>
          <a:prstGeom prst="roundRect">
            <a:avLst/>
          </a:prstGeom>
          <a:solidFill>
            <a:schemeClr val="bg1">
              <a:lumMod val="75000"/>
            </a:schemeClr>
          </a:solidFill>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GB" dirty="0">
                <a:ln w="0"/>
                <a:solidFill>
                  <a:schemeClr val="tx1"/>
                </a:solidFill>
                <a:effectLst>
                  <a:outerShdw blurRad="38100" dist="19050" dir="2700000" algn="tl" rotWithShape="0">
                    <a:schemeClr val="dk1">
                      <a:alpha val="40000"/>
                    </a:schemeClr>
                  </a:outerShdw>
                </a:effectLst>
              </a:rPr>
              <a:t>Decode the response content as a Json using .</a:t>
            </a:r>
            <a:r>
              <a:rPr lang="en-GB" dirty="0" err="1">
                <a:ln w="0"/>
                <a:solidFill>
                  <a:schemeClr val="tx1"/>
                </a:solidFill>
                <a:effectLst>
                  <a:outerShdw blurRad="38100" dist="19050" dir="2700000" algn="tl" rotWithShape="0">
                    <a:schemeClr val="dk1">
                      <a:alpha val="40000"/>
                    </a:schemeClr>
                  </a:outerShdw>
                </a:effectLst>
              </a:rPr>
              <a:t>json</a:t>
            </a:r>
            <a:r>
              <a:rPr lang="en-GB" dirty="0">
                <a:ln w="0"/>
                <a:solidFill>
                  <a:schemeClr val="tx1"/>
                </a:solidFill>
                <a:effectLst>
                  <a:outerShdw blurRad="38100" dist="19050" dir="2700000" algn="tl" rotWithShape="0">
                    <a:schemeClr val="dk1">
                      <a:alpha val="40000"/>
                    </a:schemeClr>
                  </a:outerShdw>
                </a:effectLst>
              </a:rPr>
              <a:t>() and turn it into a Pandas </a:t>
            </a:r>
            <a:r>
              <a:rPr lang="en-GB" dirty="0" err="1">
                <a:ln w="0"/>
                <a:solidFill>
                  <a:schemeClr val="tx1"/>
                </a:solidFill>
                <a:effectLst>
                  <a:outerShdw blurRad="38100" dist="19050" dir="2700000" algn="tl" rotWithShape="0">
                    <a:schemeClr val="dk1">
                      <a:alpha val="40000"/>
                    </a:schemeClr>
                  </a:outerShdw>
                </a:effectLst>
              </a:rPr>
              <a:t>dataframe</a:t>
            </a:r>
            <a:r>
              <a:rPr lang="en-GB" dirty="0">
                <a:ln w="0"/>
                <a:solidFill>
                  <a:schemeClr val="tx1"/>
                </a:solidFill>
                <a:effectLst>
                  <a:outerShdw blurRad="38100" dist="19050" dir="2700000" algn="tl" rotWithShape="0">
                    <a:schemeClr val="dk1">
                      <a:alpha val="40000"/>
                    </a:schemeClr>
                  </a:outerShdw>
                </a:effectLst>
              </a:rPr>
              <a:t> using .</a:t>
            </a:r>
            <a:r>
              <a:rPr lang="en-GB" dirty="0" err="1">
                <a:ln w="0"/>
                <a:solidFill>
                  <a:schemeClr val="tx1"/>
                </a:solidFill>
                <a:effectLst>
                  <a:outerShdw blurRad="38100" dist="19050" dir="2700000" algn="tl" rotWithShape="0">
                    <a:schemeClr val="dk1">
                      <a:alpha val="40000"/>
                    </a:schemeClr>
                  </a:outerShdw>
                </a:effectLst>
              </a:rPr>
              <a:t>json_normalize</a:t>
            </a:r>
            <a:r>
              <a:rPr lang="en-GB" dirty="0">
                <a:ln w="0"/>
                <a:solidFill>
                  <a:schemeClr val="tx1"/>
                </a:solidFill>
                <a:effectLst>
                  <a:outerShdw blurRad="38100" dist="19050" dir="2700000" algn="tl" rotWithShape="0">
                    <a:schemeClr val="dk1">
                      <a:alpha val="40000"/>
                    </a:schemeClr>
                  </a:outerShdw>
                </a:effectLst>
              </a:rPr>
              <a:t>()</a:t>
            </a:r>
            <a:endParaRPr lang="en-FI" dirty="0">
              <a:ln w="0"/>
              <a:solidFill>
                <a:schemeClr val="tx1"/>
              </a:solidFill>
              <a:effectLst>
                <a:outerShdw blurRad="38100" dist="19050" dir="2700000" algn="tl" rotWithShape="0">
                  <a:schemeClr val="dk1">
                    <a:alpha val="40000"/>
                  </a:schemeClr>
                </a:outerShdw>
              </a:effectLst>
            </a:endParaRPr>
          </a:p>
        </p:txBody>
      </p:sp>
      <p:sp>
        <p:nvSpPr>
          <p:cNvPr id="9" name="Rectangle: Rounded Corners 8">
            <a:extLst>
              <a:ext uri="{FF2B5EF4-FFF2-40B4-BE49-F238E27FC236}">
                <a16:creationId xmlns:a16="http://schemas.microsoft.com/office/drawing/2014/main" id="{55257438-7B30-E0E9-5EC5-829E087E8117}"/>
              </a:ext>
            </a:extLst>
          </p:cNvPr>
          <p:cNvSpPr/>
          <p:nvPr/>
        </p:nvSpPr>
        <p:spPr>
          <a:xfrm>
            <a:off x="6271200" y="3860400"/>
            <a:ext cx="4608000" cy="603600"/>
          </a:xfrm>
          <a:prstGeom prst="roundRect">
            <a:avLst/>
          </a:prstGeom>
          <a:solidFill>
            <a:schemeClr val="bg1">
              <a:lumMod val="75000"/>
            </a:schemeClr>
          </a:solidFill>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GB" dirty="0">
                <a:ln w="0"/>
                <a:solidFill>
                  <a:schemeClr val="tx1"/>
                </a:solidFill>
                <a:effectLst>
                  <a:outerShdw blurRad="38100" dist="19050" dir="2700000" algn="tl" rotWithShape="0">
                    <a:schemeClr val="dk1">
                      <a:alpha val="40000"/>
                    </a:schemeClr>
                  </a:outerShdw>
                </a:effectLst>
              </a:rPr>
              <a:t>Perform additional get requests with custom functions to get proper data</a:t>
            </a:r>
            <a:endParaRPr lang="en-FI" dirty="0">
              <a:ln w="0"/>
              <a:solidFill>
                <a:schemeClr val="tx1"/>
              </a:solidFill>
              <a:effectLst>
                <a:outerShdw blurRad="38100" dist="19050" dir="2700000" algn="tl" rotWithShape="0">
                  <a:schemeClr val="dk1">
                    <a:alpha val="40000"/>
                  </a:schemeClr>
                </a:outerShdw>
              </a:effectLst>
            </a:endParaRPr>
          </a:p>
        </p:txBody>
      </p:sp>
      <p:sp>
        <p:nvSpPr>
          <p:cNvPr id="10" name="Arrow: Down 9">
            <a:extLst>
              <a:ext uri="{FF2B5EF4-FFF2-40B4-BE49-F238E27FC236}">
                <a16:creationId xmlns:a16="http://schemas.microsoft.com/office/drawing/2014/main" id="{6D24C70A-C177-46FD-483D-93E7F5651B41}"/>
              </a:ext>
            </a:extLst>
          </p:cNvPr>
          <p:cNvSpPr/>
          <p:nvPr/>
        </p:nvSpPr>
        <p:spPr>
          <a:xfrm>
            <a:off x="8377200" y="3401581"/>
            <a:ext cx="273600" cy="401638"/>
          </a:xfrm>
          <a:prstGeom prst="downArrow">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en-FI"/>
          </a:p>
        </p:txBody>
      </p:sp>
      <p:sp>
        <p:nvSpPr>
          <p:cNvPr id="11" name="Arrow: Down 10">
            <a:extLst>
              <a:ext uri="{FF2B5EF4-FFF2-40B4-BE49-F238E27FC236}">
                <a16:creationId xmlns:a16="http://schemas.microsoft.com/office/drawing/2014/main" id="{84A72BB9-3B2F-E1CA-F87F-EA08CB187AF5}"/>
              </a:ext>
            </a:extLst>
          </p:cNvPr>
          <p:cNvSpPr/>
          <p:nvPr/>
        </p:nvSpPr>
        <p:spPr>
          <a:xfrm>
            <a:off x="8377200" y="4521181"/>
            <a:ext cx="273600" cy="401638"/>
          </a:xfrm>
          <a:prstGeom prst="downArrow">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en-FI"/>
          </a:p>
        </p:txBody>
      </p:sp>
      <p:sp>
        <p:nvSpPr>
          <p:cNvPr id="12" name="Rectangle: Rounded Corners 11">
            <a:extLst>
              <a:ext uri="{FF2B5EF4-FFF2-40B4-BE49-F238E27FC236}">
                <a16:creationId xmlns:a16="http://schemas.microsoft.com/office/drawing/2014/main" id="{91D62C5C-69A1-B9B2-7E4E-0C7B9D50A91C}"/>
              </a:ext>
            </a:extLst>
          </p:cNvPr>
          <p:cNvSpPr/>
          <p:nvPr/>
        </p:nvSpPr>
        <p:spPr>
          <a:xfrm>
            <a:off x="6271200" y="4979999"/>
            <a:ext cx="4608000" cy="603600"/>
          </a:xfrm>
          <a:prstGeom prst="roundRect">
            <a:avLst/>
          </a:prstGeom>
          <a:solidFill>
            <a:schemeClr val="bg1">
              <a:lumMod val="75000"/>
            </a:schemeClr>
          </a:solidFill>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GB" dirty="0">
                <a:ln w="0"/>
                <a:solidFill>
                  <a:schemeClr val="tx1"/>
                </a:solidFill>
                <a:effectLst>
                  <a:outerShdw blurRad="38100" dist="19050" dir="2700000" algn="tl" rotWithShape="0">
                    <a:schemeClr val="dk1">
                      <a:alpha val="40000"/>
                    </a:schemeClr>
                  </a:outerShdw>
                </a:effectLst>
              </a:rPr>
              <a:t>Combine data into a dictionary and create a Pandas data frame from it</a:t>
            </a:r>
            <a:endParaRPr lang="en-FI" dirty="0">
              <a:ln w="0"/>
              <a:solidFill>
                <a:schemeClr val="tx1"/>
              </a:solidFill>
              <a:effectLst>
                <a:outerShdw blurRad="38100" dist="19050" dir="2700000" algn="tl" rotWithShape="0">
                  <a:schemeClr val="dk1">
                    <a:alpha val="40000"/>
                  </a:schemeClr>
                </a:outerShdw>
              </a:effectLst>
            </a:endParaRPr>
          </a:p>
        </p:txBody>
      </p:sp>
      <p:sp>
        <p:nvSpPr>
          <p:cNvPr id="13" name="Rectangle: Rounded Corners 12">
            <a:extLst>
              <a:ext uri="{FF2B5EF4-FFF2-40B4-BE49-F238E27FC236}">
                <a16:creationId xmlns:a16="http://schemas.microsoft.com/office/drawing/2014/main" id="{1C799F48-8505-9F12-D4FA-EE267B9B3D97}"/>
              </a:ext>
            </a:extLst>
          </p:cNvPr>
          <p:cNvSpPr/>
          <p:nvPr/>
        </p:nvSpPr>
        <p:spPr>
          <a:xfrm>
            <a:off x="6271200" y="6064811"/>
            <a:ext cx="4608000" cy="603600"/>
          </a:xfrm>
          <a:prstGeom prst="roundRect">
            <a:avLst/>
          </a:prstGeom>
          <a:solidFill>
            <a:schemeClr val="bg1">
              <a:lumMod val="75000"/>
            </a:schemeClr>
          </a:solidFill>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GB" dirty="0">
                <a:ln w="0"/>
                <a:solidFill>
                  <a:schemeClr val="tx1"/>
                </a:solidFill>
                <a:effectLst>
                  <a:outerShdw blurRad="38100" dist="19050" dir="2700000" algn="tl" rotWithShape="0">
                    <a:schemeClr val="dk1">
                      <a:alpha val="40000"/>
                    </a:schemeClr>
                  </a:outerShdw>
                </a:effectLst>
              </a:rPr>
              <a:t>Filter the data frame to include only Falcon 9 launches</a:t>
            </a:r>
          </a:p>
        </p:txBody>
      </p:sp>
      <p:sp>
        <p:nvSpPr>
          <p:cNvPr id="14" name="Arrow: Down 13">
            <a:extLst>
              <a:ext uri="{FF2B5EF4-FFF2-40B4-BE49-F238E27FC236}">
                <a16:creationId xmlns:a16="http://schemas.microsoft.com/office/drawing/2014/main" id="{733139C4-639F-097F-09A0-4A3DC494EC29}"/>
              </a:ext>
            </a:extLst>
          </p:cNvPr>
          <p:cNvSpPr/>
          <p:nvPr/>
        </p:nvSpPr>
        <p:spPr>
          <a:xfrm>
            <a:off x="8392800" y="5622837"/>
            <a:ext cx="273600" cy="401638"/>
          </a:xfrm>
          <a:prstGeom prst="downArrow">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en-FI"/>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GB" sz="2200" dirty="0">
                <a:solidFill>
                  <a:schemeClr val="accent3">
                    <a:lumMod val="25000"/>
                  </a:schemeClr>
                </a:solidFill>
                <a:latin typeface="Abadi"/>
              </a:rPr>
              <a:t>Data were collected from Wikipedia by web scraping with the protocol showing on the right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GitHub URL of the completed web scraping notebook:</a:t>
            </a:r>
            <a:br>
              <a:rPr lang="en-US" sz="2200" dirty="0">
                <a:solidFill>
                  <a:schemeClr val="accent3">
                    <a:lumMod val="25000"/>
                  </a:schemeClr>
                </a:solidFill>
                <a:latin typeface="Abadi" panose="020B0604020104020204" pitchFamily="34" charset="0"/>
              </a:rPr>
            </a:br>
            <a:r>
              <a:rPr lang="en-GB" sz="2200" dirty="0">
                <a:solidFill>
                  <a:schemeClr val="accent3">
                    <a:lumMod val="25000"/>
                  </a:schemeClr>
                </a:solidFill>
                <a:latin typeface="Abadi" panose="020B0604020104020204" pitchFamily="34" charset="0"/>
                <a:hlinkClick r:id="rId3"/>
              </a:rPr>
              <a:t>Data collection by web scraping</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5" name="Rectangle: Rounded Corners 4">
            <a:extLst>
              <a:ext uri="{FF2B5EF4-FFF2-40B4-BE49-F238E27FC236}">
                <a16:creationId xmlns:a16="http://schemas.microsoft.com/office/drawing/2014/main" id="{69D0F242-8C2F-BC7B-E2DB-62689AFE0C16}"/>
              </a:ext>
            </a:extLst>
          </p:cNvPr>
          <p:cNvSpPr/>
          <p:nvPr/>
        </p:nvSpPr>
        <p:spPr>
          <a:xfrm>
            <a:off x="6271200" y="1591199"/>
            <a:ext cx="4608000" cy="941661"/>
          </a:xfrm>
          <a:prstGeom prst="roundRect">
            <a:avLst/>
          </a:prstGeom>
          <a:solidFill>
            <a:schemeClr val="bg1">
              <a:lumMod val="75000"/>
            </a:schemeClr>
          </a:solidFill>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GB" dirty="0">
                <a:ln w="0"/>
                <a:solidFill>
                  <a:schemeClr val="tx1"/>
                </a:solidFill>
                <a:effectLst>
                  <a:outerShdw blurRad="38100" dist="19050" dir="2700000" algn="tl" rotWithShape="0">
                    <a:schemeClr val="dk1">
                      <a:alpha val="40000"/>
                    </a:schemeClr>
                  </a:outerShdw>
                </a:effectLst>
              </a:rPr>
              <a:t>Perform an HTTP GET method to request the Falcon9 Launch HTML page, as an HTTP response</a:t>
            </a:r>
          </a:p>
        </p:txBody>
      </p:sp>
      <p:sp>
        <p:nvSpPr>
          <p:cNvPr id="7" name="Arrow: Down 6">
            <a:extLst>
              <a:ext uri="{FF2B5EF4-FFF2-40B4-BE49-F238E27FC236}">
                <a16:creationId xmlns:a16="http://schemas.microsoft.com/office/drawing/2014/main" id="{7D9C3AE4-FFCA-D45E-C036-2F7471423429}"/>
              </a:ext>
            </a:extLst>
          </p:cNvPr>
          <p:cNvSpPr/>
          <p:nvPr/>
        </p:nvSpPr>
        <p:spPr>
          <a:xfrm>
            <a:off x="8377200" y="2583261"/>
            <a:ext cx="273600" cy="401638"/>
          </a:xfrm>
          <a:prstGeom prst="downArrow">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en-FI"/>
          </a:p>
        </p:txBody>
      </p:sp>
      <p:sp>
        <p:nvSpPr>
          <p:cNvPr id="9" name="Rectangle: Rounded Corners 8">
            <a:extLst>
              <a:ext uri="{FF2B5EF4-FFF2-40B4-BE49-F238E27FC236}">
                <a16:creationId xmlns:a16="http://schemas.microsoft.com/office/drawing/2014/main" id="{9AF509DD-9AE3-44E2-E355-2AD57EED9DB9}"/>
              </a:ext>
            </a:extLst>
          </p:cNvPr>
          <p:cNvSpPr/>
          <p:nvPr/>
        </p:nvSpPr>
        <p:spPr>
          <a:xfrm>
            <a:off x="6271200" y="3046800"/>
            <a:ext cx="4608000" cy="603600"/>
          </a:xfrm>
          <a:prstGeom prst="roundRect">
            <a:avLst/>
          </a:prstGeom>
          <a:solidFill>
            <a:schemeClr val="bg1">
              <a:lumMod val="75000"/>
            </a:schemeClr>
          </a:solidFill>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GB" dirty="0">
                <a:ln w="0"/>
                <a:solidFill>
                  <a:schemeClr val="tx1"/>
                </a:solidFill>
                <a:effectLst>
                  <a:outerShdw blurRad="38100" dist="19050" dir="2700000" algn="tl" rotWithShape="0">
                    <a:schemeClr val="dk1">
                      <a:alpha val="40000"/>
                    </a:schemeClr>
                  </a:outerShdw>
                </a:effectLst>
              </a:rPr>
              <a:t>Create a </a:t>
            </a:r>
            <a:r>
              <a:rPr lang="en-GB" dirty="0" err="1">
                <a:ln w="0"/>
                <a:solidFill>
                  <a:schemeClr val="tx1"/>
                </a:solidFill>
                <a:effectLst>
                  <a:outerShdw blurRad="38100" dist="19050" dir="2700000" algn="tl" rotWithShape="0">
                    <a:schemeClr val="dk1">
                      <a:alpha val="40000"/>
                    </a:schemeClr>
                  </a:outerShdw>
                </a:effectLst>
              </a:rPr>
              <a:t>BeautifulSoup</a:t>
            </a:r>
            <a:r>
              <a:rPr lang="en-GB" dirty="0">
                <a:ln w="0"/>
                <a:solidFill>
                  <a:schemeClr val="tx1"/>
                </a:solidFill>
                <a:effectLst>
                  <a:outerShdw blurRad="38100" dist="19050" dir="2700000" algn="tl" rotWithShape="0">
                    <a:schemeClr val="dk1">
                      <a:alpha val="40000"/>
                    </a:schemeClr>
                  </a:outerShdw>
                </a:effectLst>
              </a:rPr>
              <a:t> object from the HTML response</a:t>
            </a:r>
          </a:p>
        </p:txBody>
      </p:sp>
      <p:sp>
        <p:nvSpPr>
          <p:cNvPr id="12" name="Arrow: Down 11">
            <a:extLst>
              <a:ext uri="{FF2B5EF4-FFF2-40B4-BE49-F238E27FC236}">
                <a16:creationId xmlns:a16="http://schemas.microsoft.com/office/drawing/2014/main" id="{236F4823-0E9D-30AD-F368-A6B0C8B6361B}"/>
              </a:ext>
            </a:extLst>
          </p:cNvPr>
          <p:cNvSpPr/>
          <p:nvPr/>
        </p:nvSpPr>
        <p:spPr>
          <a:xfrm>
            <a:off x="8377200" y="3700381"/>
            <a:ext cx="273600" cy="401638"/>
          </a:xfrm>
          <a:prstGeom prst="downArrow">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en-FI"/>
          </a:p>
        </p:txBody>
      </p:sp>
      <p:sp>
        <p:nvSpPr>
          <p:cNvPr id="13" name="Rectangle: Rounded Corners 12">
            <a:extLst>
              <a:ext uri="{FF2B5EF4-FFF2-40B4-BE49-F238E27FC236}">
                <a16:creationId xmlns:a16="http://schemas.microsoft.com/office/drawing/2014/main" id="{F4EFFCEE-9B6D-245D-D15B-5EF8499DBAD6}"/>
              </a:ext>
            </a:extLst>
          </p:cNvPr>
          <p:cNvSpPr/>
          <p:nvPr/>
        </p:nvSpPr>
        <p:spPr>
          <a:xfrm>
            <a:off x="6271200" y="4159199"/>
            <a:ext cx="4608000" cy="603600"/>
          </a:xfrm>
          <a:prstGeom prst="roundRect">
            <a:avLst/>
          </a:prstGeom>
          <a:solidFill>
            <a:schemeClr val="bg1">
              <a:lumMod val="75000"/>
            </a:schemeClr>
          </a:solidFill>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GB" dirty="0">
                <a:ln w="0"/>
                <a:solidFill>
                  <a:schemeClr val="tx1"/>
                </a:solidFill>
                <a:effectLst>
                  <a:outerShdw blurRad="38100" dist="19050" dir="2700000" algn="tl" rotWithShape="0">
                    <a:schemeClr val="dk1">
                      <a:alpha val="40000"/>
                    </a:schemeClr>
                  </a:outerShdw>
                </a:effectLst>
              </a:rPr>
              <a:t>Extract all column/variable names from the HTML table header</a:t>
            </a:r>
          </a:p>
        </p:txBody>
      </p:sp>
      <p:sp>
        <p:nvSpPr>
          <p:cNvPr id="14" name="Rectangle: Rounded Corners 13">
            <a:extLst>
              <a:ext uri="{FF2B5EF4-FFF2-40B4-BE49-F238E27FC236}">
                <a16:creationId xmlns:a16="http://schemas.microsoft.com/office/drawing/2014/main" id="{A498430B-7C49-0601-317F-68793EE60CC1}"/>
              </a:ext>
            </a:extLst>
          </p:cNvPr>
          <p:cNvSpPr/>
          <p:nvPr/>
        </p:nvSpPr>
        <p:spPr>
          <a:xfrm>
            <a:off x="6271200" y="5280011"/>
            <a:ext cx="4608000" cy="603600"/>
          </a:xfrm>
          <a:prstGeom prst="roundRect">
            <a:avLst/>
          </a:prstGeom>
          <a:solidFill>
            <a:schemeClr val="bg1">
              <a:lumMod val="75000"/>
            </a:schemeClr>
          </a:solidFill>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GB" dirty="0">
                <a:ln w="0"/>
                <a:solidFill>
                  <a:schemeClr val="tx1"/>
                </a:solidFill>
                <a:effectLst>
                  <a:outerShdw blurRad="38100" dist="19050" dir="2700000" algn="tl" rotWithShape="0">
                    <a:schemeClr val="dk1">
                      <a:alpha val="40000"/>
                    </a:schemeClr>
                  </a:outerShdw>
                </a:effectLst>
              </a:rPr>
              <a:t>Create a data frame by parsing the launch HTML tables</a:t>
            </a:r>
          </a:p>
        </p:txBody>
      </p:sp>
      <p:sp>
        <p:nvSpPr>
          <p:cNvPr id="15" name="Arrow: Down 14">
            <a:extLst>
              <a:ext uri="{FF2B5EF4-FFF2-40B4-BE49-F238E27FC236}">
                <a16:creationId xmlns:a16="http://schemas.microsoft.com/office/drawing/2014/main" id="{6CA40C4D-9538-4F56-4BDF-AB5915885247}"/>
              </a:ext>
            </a:extLst>
          </p:cNvPr>
          <p:cNvSpPr/>
          <p:nvPr/>
        </p:nvSpPr>
        <p:spPr>
          <a:xfrm>
            <a:off x="8392800" y="4838037"/>
            <a:ext cx="273600" cy="401638"/>
          </a:xfrm>
          <a:prstGeom prst="downArrow">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en-FI"/>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681</TotalTime>
  <Words>1951</Words>
  <Application>Microsoft Office PowerPoint</Application>
  <PresentationFormat>Widescreen</PresentationFormat>
  <Paragraphs>273</Paragraphs>
  <Slides>47</Slides>
  <Notes>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47</vt:i4>
      </vt:variant>
    </vt:vector>
  </HeadingPairs>
  <TitlesOfParts>
    <vt:vector size="55" baseType="lpstr">
      <vt:lpstr>Abadi</vt:lpstr>
      <vt:lpstr>Arial</vt:lpstr>
      <vt:lpstr>Calibri</vt:lpstr>
      <vt:lpstr>Calibri Light</vt:lpstr>
      <vt:lpstr>Courier New</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Jani</cp:lastModifiedBy>
  <cp:revision>227</cp:revision>
  <dcterms:created xsi:type="dcterms:W3CDTF">2021-04-29T18:58:34Z</dcterms:created>
  <dcterms:modified xsi:type="dcterms:W3CDTF">2023-10-13T13:25:47Z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